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8" r:id="rId2"/>
    <p:sldId id="331" r:id="rId3"/>
    <p:sldId id="377" r:id="rId4"/>
    <p:sldId id="378" r:id="rId5"/>
    <p:sldId id="379" r:id="rId6"/>
    <p:sldId id="293" r:id="rId7"/>
    <p:sldId id="376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E3C"/>
    <a:srgbClr val="CF185F"/>
    <a:srgbClr val="FF0066"/>
    <a:srgbClr val="B7B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1" autoAdjust="0"/>
    <p:restoredTop sz="79892" autoAdjust="0"/>
  </p:normalViewPr>
  <p:slideViewPr>
    <p:cSldViewPr snapToGrid="0">
      <p:cViewPr varScale="1">
        <p:scale>
          <a:sx n="69" d="100"/>
          <a:sy n="69" d="100"/>
        </p:scale>
        <p:origin x="12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5BBBD-E424-45EC-AB36-E05A747EF27D}" type="datetimeFigureOut">
              <a:rPr lang="fr-FR" smtClean="0"/>
              <a:t>19/04/2022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0D86B-33B9-4138-A9E2-AE8030385D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99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0D86B-33B9-4138-A9E2-AE8030385DC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25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0D86B-33B9-4138-A9E2-AE8030385DC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49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AB8D-D93D-4196-A38B-90C1FCF03840}" type="datetimeFigureOut">
              <a:rPr lang="fr-FR" smtClean="0"/>
              <a:t>19/04/2022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E254-3A16-4F71-BF15-9BA7A1FB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97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AB8D-D93D-4196-A38B-90C1FCF03840}" type="datetimeFigureOut">
              <a:rPr lang="fr-FR" smtClean="0"/>
              <a:t>19/04/2022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E254-3A16-4F71-BF15-9BA7A1FB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25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AB8D-D93D-4196-A38B-90C1FCF03840}" type="datetimeFigureOut">
              <a:rPr lang="fr-FR" smtClean="0"/>
              <a:t>19/04/2022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E254-3A16-4F71-BF15-9BA7A1FB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49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AB8D-D93D-4196-A38B-90C1FCF03840}" type="datetimeFigureOut">
              <a:rPr lang="fr-FR" smtClean="0"/>
              <a:t>19/04/2022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E254-3A16-4F71-BF15-9BA7A1FB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97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AB8D-D93D-4196-A38B-90C1FCF03840}" type="datetimeFigureOut">
              <a:rPr lang="fr-FR" smtClean="0"/>
              <a:t>19/04/2022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E254-3A16-4F71-BF15-9BA7A1FB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81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AB8D-D93D-4196-A38B-90C1FCF03840}" type="datetimeFigureOut">
              <a:rPr lang="fr-FR" smtClean="0"/>
              <a:t>19/04/2022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E254-3A16-4F71-BF15-9BA7A1FB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80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AB8D-D93D-4196-A38B-90C1FCF03840}" type="datetimeFigureOut">
              <a:rPr lang="fr-FR" smtClean="0"/>
              <a:t>19/04/2022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E254-3A16-4F71-BF15-9BA7A1FB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46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AB8D-D93D-4196-A38B-90C1FCF03840}" type="datetimeFigureOut">
              <a:rPr lang="fr-FR" smtClean="0"/>
              <a:t>19/04/2022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E254-3A16-4F71-BF15-9BA7A1FB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95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AB8D-D93D-4196-A38B-90C1FCF03840}" type="datetimeFigureOut">
              <a:rPr lang="fr-FR" smtClean="0"/>
              <a:t>19/04/2022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E254-3A16-4F71-BF15-9BA7A1FB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13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AB8D-D93D-4196-A38B-90C1FCF03840}" type="datetimeFigureOut">
              <a:rPr lang="fr-FR" smtClean="0"/>
              <a:t>19/04/2022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E254-3A16-4F71-BF15-9BA7A1FB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96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AB8D-D93D-4196-A38B-90C1FCF03840}" type="datetimeFigureOut">
              <a:rPr lang="fr-FR" smtClean="0"/>
              <a:t>19/04/2022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E254-3A16-4F71-BF15-9BA7A1FB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0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2E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8AB8D-D93D-4196-A38B-90C1FCF03840}" type="datetimeFigureOut">
              <a:rPr lang="fr-FR" smtClean="0"/>
              <a:t>19/04/2022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5E254-3A16-4F71-BF15-9BA7A1FB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50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669060" y="52989"/>
            <a:ext cx="11096997" cy="8626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b="1" dirty="0">
                <a:solidFill>
                  <a:srgbClr val="FF0066"/>
                </a:solidFill>
                <a:latin typeface="Calibri Light" panose="020F0302020204030204"/>
                <a:ea typeface="+mj-ea"/>
                <a:cs typeface="+mj-cs"/>
              </a:rPr>
              <a:t>Honoraires et barèmes Transaction maximum</a:t>
            </a:r>
            <a:endParaRPr lang="fr-FR" sz="3200" dirty="0">
              <a:solidFill>
                <a:srgbClr val="FF0066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59464" y="2747678"/>
            <a:ext cx="7013418" cy="4590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2000" dirty="0">
                <a:solidFill>
                  <a:srgbClr val="FF0066"/>
                </a:solidFill>
              </a:rPr>
              <a:t>De 151.000€ à 199.000€       6% TTC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73373" y="2221098"/>
            <a:ext cx="6972588" cy="3569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2000" dirty="0">
                <a:solidFill>
                  <a:srgbClr val="FF0066"/>
                </a:solidFill>
              </a:rPr>
              <a:t>De 100.000€ à 150.000€       6,5% TTC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73373" y="1661137"/>
            <a:ext cx="11766057" cy="4142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2000" dirty="0">
                <a:solidFill>
                  <a:srgbClr val="FF0066"/>
                </a:solidFill>
              </a:rPr>
              <a:t>Jusqu’à 99.000€ , les honoraires sont de  6.000€ TTC. Au-delà de cette tranche le barème suivant s’applique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59464" y="3377635"/>
            <a:ext cx="6972588" cy="4590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2000" dirty="0">
                <a:solidFill>
                  <a:srgbClr val="FF0066"/>
                </a:solidFill>
              </a:rPr>
              <a:t>De 200.000€ à 400.000€       5% TTC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59464" y="4007592"/>
            <a:ext cx="6972588" cy="4590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2000" dirty="0">
                <a:solidFill>
                  <a:srgbClr val="FF0066"/>
                </a:solidFill>
              </a:rPr>
              <a:t>Au-delà de 401.000€             4% TTC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59464" y="5653930"/>
            <a:ext cx="8906933" cy="494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b="1" dirty="0">
                <a:solidFill>
                  <a:schemeClr val="tx1"/>
                </a:solidFill>
                <a:latin typeface="Calibri Light" panose="020F0302020204030204"/>
                <a:ea typeface="+mj-ea"/>
                <a:cs typeface="+mj-cs"/>
              </a:rPr>
              <a:t>Estimation: Gratuite dans le cadre d’un mandat de vente. Autre cas: entre 180€ et 499€ TTC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73373" y="1035363"/>
            <a:ext cx="11021786" cy="4606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b="1" dirty="0">
                <a:solidFill>
                  <a:schemeClr val="tx1"/>
                </a:solidFill>
                <a:latin typeface="Calibri Light" panose="020F0302020204030204"/>
                <a:ea typeface="+mj-ea"/>
                <a:cs typeface="+mj-cs"/>
              </a:rPr>
              <a:t>Barème par tranche de prix transaction. Les barèmes ne sont pas cumulatifs entre eux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59464" y="4667749"/>
            <a:ext cx="7907867" cy="649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2000" b="1" dirty="0">
                <a:solidFill>
                  <a:srgbClr val="FF0066"/>
                </a:solidFill>
                <a:latin typeface="Calibri Light" panose="020F0302020204030204"/>
                <a:ea typeface="+mj-ea"/>
                <a:cs typeface="+mj-cs"/>
              </a:rPr>
              <a:t>Terrain, fond de commerce, droit au bail, garage: 10% du Prix TTC. </a:t>
            </a:r>
          </a:p>
          <a:p>
            <a:pPr lvl="0"/>
            <a:r>
              <a:rPr lang="fr-FR" sz="2000" b="1" dirty="0">
                <a:solidFill>
                  <a:srgbClr val="FF0066"/>
                </a:solidFill>
                <a:latin typeface="Calibri Light" panose="020F0302020204030204"/>
                <a:ea typeface="+mj-ea"/>
                <a:cs typeface="+mj-cs"/>
              </a:rPr>
              <a:t>Minimum forfaitaire 4000€ TTC</a:t>
            </a:r>
            <a:endParaRPr lang="fr-FR" sz="2000" dirty="0">
              <a:solidFill>
                <a:srgbClr val="FF0066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C0A3813-3E91-42EB-8B38-D2C2DEC486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48" y="5380562"/>
            <a:ext cx="2913952" cy="145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2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36401" y="1185334"/>
            <a:ext cx="10548670" cy="18124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t"/>
            <a:r>
              <a:rPr lang="fr-FR" b="1" dirty="0">
                <a:solidFill>
                  <a:srgbClr val="FF0066"/>
                </a:solidFill>
                <a:latin typeface="arial" panose="020B0604020202020204" pitchFamily="34" charset="0"/>
              </a:rPr>
              <a:t>Honoraires locations loi Alur pour le locataire et le propriétaire:</a:t>
            </a:r>
          </a:p>
          <a:p>
            <a:pPr lvl="0" fontAlgn="t"/>
            <a:endParaRPr lang="fr-FR" b="1" dirty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 lvl="0" fontAlgn="t"/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</a:rPr>
              <a:t>8€ le m² : recherche locataire et visite bien (4€) constitution du dossier (2€), rédaction du bail (2€)</a:t>
            </a:r>
            <a:br>
              <a:rPr lang="fr-FR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</a:rPr>
              <a:t>3€ le m²:  Etat des lieux (Entrant / Sortant)</a:t>
            </a:r>
          </a:p>
          <a:p>
            <a:pPr lvl="0" fontAlgn="t"/>
            <a:endParaRPr lang="fr-FR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fontAlgn="t"/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</a:rPr>
              <a:t>Garage, Entrepôt, Local professionnel, ou commercial: 20% du loyer annuel CC à la charge du preneur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77586" y="54607"/>
            <a:ext cx="11096997" cy="8626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b="1" dirty="0">
                <a:solidFill>
                  <a:srgbClr val="FF0066"/>
                </a:solidFill>
                <a:latin typeface="Calibri Light" panose="020F0302020204030204"/>
                <a:ea typeface="+mj-ea"/>
                <a:cs typeface="+mj-cs"/>
              </a:rPr>
              <a:t>Honoraires et barèmes Locations</a:t>
            </a:r>
            <a:endParaRPr lang="fr-FR" sz="3200" dirty="0">
              <a:solidFill>
                <a:srgbClr val="FF0066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E90431D-2CED-48F7-8295-DFC4C4A66A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9" t="17886" r="26280" b="43456"/>
          <a:stretch/>
        </p:blipFill>
        <p:spPr>
          <a:xfrm>
            <a:off x="1405054" y="3084591"/>
            <a:ext cx="8564135" cy="367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0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14FAF4D3-E7C7-49A5-B122-9E1882430E96}"/>
              </a:ext>
            </a:extLst>
          </p:cNvPr>
          <p:cNvSpPr txBox="1"/>
          <p:nvPr/>
        </p:nvSpPr>
        <p:spPr>
          <a:xfrm>
            <a:off x="922763" y="825189"/>
            <a:ext cx="835505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Mise en place du mandat de gestion 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 Versement mensuel des loyers et charges dès règlement du locataire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Envoi de l’avis d’échéance à votre locataire mensuellement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Délivrance d’une quittance de loyer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Envoi mensuel d’un relevé de gérance par email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Révision annuelle du loyer en fonction de l’indice IRL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Paiement des charges de copropriété au syndic sur demande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 Récupération de la taxe d’ordures ménagères auprès du locataire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 Emission d’un projet de déclaration de revenus fonciers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Suivi des travaux, établissement de devis, commandes et règlements des fournisseurs 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Suivi digital de votre parc locatif sur Zelok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5F881D7-AAFB-471E-83F0-7D5CBF20CE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884" y="5586760"/>
            <a:ext cx="2542478" cy="1271240"/>
          </a:xfrm>
          <a:prstGeom prst="rect">
            <a:avLst/>
          </a:prstGeom>
        </p:spPr>
      </p:pic>
      <p:pic>
        <p:nvPicPr>
          <p:cNvPr id="1026" name="Picture 2" descr="Ma Gestion Locative - Home | Facebook">
            <a:extLst>
              <a:ext uri="{FF2B5EF4-FFF2-40B4-BE49-F238E27FC236}">
                <a16:creationId xmlns:a16="http://schemas.microsoft.com/office/drawing/2014/main" id="{C4E9287E-87AC-4515-B504-840507D44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277" y="5887158"/>
            <a:ext cx="606927" cy="60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6">
            <a:extLst>
              <a:ext uri="{FF2B5EF4-FFF2-40B4-BE49-F238E27FC236}">
                <a16:creationId xmlns:a16="http://schemas.microsoft.com/office/drawing/2014/main" id="{44AE0885-4A55-4DB5-AC2A-50CA04BB8308}"/>
              </a:ext>
            </a:extLst>
          </p:cNvPr>
          <p:cNvSpPr/>
          <p:nvPr/>
        </p:nvSpPr>
        <p:spPr>
          <a:xfrm>
            <a:off x="922763" y="123501"/>
            <a:ext cx="10014134" cy="469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b="1" dirty="0">
                <a:solidFill>
                  <a:srgbClr val="FF0066"/>
                </a:solidFill>
                <a:latin typeface="Calibri Light" panose="020F0302020204030204"/>
                <a:ea typeface="+mj-ea"/>
                <a:cs typeface="+mj-cs"/>
              </a:rPr>
              <a:t>Gestion locative Formule simplicité</a:t>
            </a:r>
            <a:endParaRPr lang="fr-FR" sz="32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2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51BA31-F637-4982-AC7B-34EDF69CC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619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La formule simplicité avec des garanties en plus 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 + Garantie loyer impayé 2,50% TTC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+ Déclaration et suivi des loyers impayés ou des déclarations locatives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 + Paiement assuré le 5 de chaque mois (jour ouvré)</a:t>
            </a:r>
          </a:p>
        </p:txBody>
      </p:sp>
      <p:sp>
        <p:nvSpPr>
          <p:cNvPr id="4" name="Rectangle à coins arrondis 6">
            <a:extLst>
              <a:ext uri="{FF2B5EF4-FFF2-40B4-BE49-F238E27FC236}">
                <a16:creationId xmlns:a16="http://schemas.microsoft.com/office/drawing/2014/main" id="{7255EA54-1F98-4F4E-9B43-6BDE6B0A2E68}"/>
              </a:ext>
            </a:extLst>
          </p:cNvPr>
          <p:cNvSpPr/>
          <p:nvPr/>
        </p:nvSpPr>
        <p:spPr>
          <a:xfrm>
            <a:off x="922763" y="123501"/>
            <a:ext cx="10014134" cy="469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b="1" dirty="0">
                <a:solidFill>
                  <a:srgbClr val="FF0066"/>
                </a:solidFill>
                <a:latin typeface="Calibri Light" panose="020F0302020204030204"/>
                <a:ea typeface="+mj-ea"/>
                <a:cs typeface="+mj-cs"/>
              </a:rPr>
              <a:t>Gestion locative Formule Garantie totale</a:t>
            </a:r>
            <a:endParaRPr lang="fr-FR" sz="3200" dirty="0">
              <a:solidFill>
                <a:srgbClr val="FF0066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32BE22-4848-42D7-87D4-D9CE7E3A1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941" y="5673535"/>
            <a:ext cx="2287859" cy="1143931"/>
          </a:xfrm>
          <a:prstGeom prst="rect">
            <a:avLst/>
          </a:prstGeom>
        </p:spPr>
      </p:pic>
      <p:pic>
        <p:nvPicPr>
          <p:cNvPr id="6" name="Picture 2" descr="Ma Gestion Locative - Home | Facebook">
            <a:extLst>
              <a:ext uri="{FF2B5EF4-FFF2-40B4-BE49-F238E27FC236}">
                <a16:creationId xmlns:a16="http://schemas.microsoft.com/office/drawing/2014/main" id="{B8E76B14-4F07-447E-A3CF-32F3B2D2E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019" y="5875897"/>
            <a:ext cx="394368" cy="39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44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714CDE2-7BA3-4E1C-987A-91A6E99DF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58" t="32195" r="24635" b="38862"/>
          <a:stretch/>
        </p:blipFill>
        <p:spPr>
          <a:xfrm>
            <a:off x="190353" y="880263"/>
            <a:ext cx="10001862" cy="3356519"/>
          </a:xfrm>
          <a:prstGeom prst="rect">
            <a:avLst/>
          </a:prstGeom>
        </p:spPr>
      </p:pic>
      <p:sp>
        <p:nvSpPr>
          <p:cNvPr id="7" name="Rectangle à coins arrondis 3">
            <a:extLst>
              <a:ext uri="{FF2B5EF4-FFF2-40B4-BE49-F238E27FC236}">
                <a16:creationId xmlns:a16="http://schemas.microsoft.com/office/drawing/2014/main" id="{5EB14036-8A8B-4B74-8625-0A696AB0EA8D}"/>
              </a:ext>
            </a:extLst>
          </p:cNvPr>
          <p:cNvSpPr/>
          <p:nvPr/>
        </p:nvSpPr>
        <p:spPr>
          <a:xfrm>
            <a:off x="101143" y="4672503"/>
            <a:ext cx="10001862" cy="18124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t"/>
            <a:endParaRPr lang="fr-FR" b="1" dirty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 lvl="0" fontAlgn="t"/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</a:rPr>
              <a:t>8€ le m² : recherche locataire et visite bien (4€) constitution du dossier (2€), rédaction du bail (2€)</a:t>
            </a:r>
            <a:br>
              <a:rPr lang="fr-FR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</a:rPr>
              <a:t>3€ le m²:  Etat des lieux (Entrant / Sortant)</a:t>
            </a:r>
          </a:p>
          <a:p>
            <a:pPr lvl="0" fontAlgn="t"/>
            <a:endParaRPr lang="fr-FR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fontAlgn="t"/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</a:rPr>
              <a:t>Garage, Entrepôt, Local professionnel, ou commercial: 20% du loyer annuel CC à la charge du preneur</a:t>
            </a:r>
          </a:p>
        </p:txBody>
      </p:sp>
      <p:sp>
        <p:nvSpPr>
          <p:cNvPr id="8" name="Rectangle à coins arrondis 6">
            <a:extLst>
              <a:ext uri="{FF2B5EF4-FFF2-40B4-BE49-F238E27FC236}">
                <a16:creationId xmlns:a16="http://schemas.microsoft.com/office/drawing/2014/main" id="{81E7AE61-3AD1-4FD1-8631-E8206FB50618}"/>
              </a:ext>
            </a:extLst>
          </p:cNvPr>
          <p:cNvSpPr/>
          <p:nvPr/>
        </p:nvSpPr>
        <p:spPr>
          <a:xfrm>
            <a:off x="140172" y="524179"/>
            <a:ext cx="10001863" cy="3579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b="1" dirty="0">
                <a:solidFill>
                  <a:srgbClr val="FF0066"/>
                </a:solidFill>
                <a:latin typeface="Calibri Light" panose="020F0302020204030204"/>
                <a:ea typeface="+mj-ea"/>
                <a:cs typeface="+mj-cs"/>
              </a:rPr>
              <a:t>Honoraires Gestion</a:t>
            </a:r>
            <a:endParaRPr lang="fr-FR" sz="3200" dirty="0">
              <a:solidFill>
                <a:srgbClr val="FF0066"/>
              </a:solidFill>
            </a:endParaRPr>
          </a:p>
        </p:txBody>
      </p:sp>
      <p:sp>
        <p:nvSpPr>
          <p:cNvPr id="9" name="Rectangle à coins arrondis 6">
            <a:extLst>
              <a:ext uri="{FF2B5EF4-FFF2-40B4-BE49-F238E27FC236}">
                <a16:creationId xmlns:a16="http://schemas.microsoft.com/office/drawing/2014/main" id="{6CC7913F-96C0-42C3-9795-1AB066AE4883}"/>
              </a:ext>
            </a:extLst>
          </p:cNvPr>
          <p:cNvSpPr/>
          <p:nvPr/>
        </p:nvSpPr>
        <p:spPr>
          <a:xfrm>
            <a:off x="101143" y="4299477"/>
            <a:ext cx="10001862" cy="515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t"/>
            <a:r>
              <a:rPr lang="fr-FR" sz="1400" b="1" dirty="0">
                <a:solidFill>
                  <a:srgbClr val="FF0066"/>
                </a:solidFill>
                <a:latin typeface="arial" panose="020B0604020202020204" pitchFamily="34" charset="0"/>
              </a:rPr>
              <a:t>Honoraires locations loi Alur pour le locataire et le propriétaire: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75DA03D-BD55-447A-8091-E3CD964F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005" y="5731726"/>
            <a:ext cx="1784192" cy="892097"/>
          </a:xfrm>
          <a:prstGeom prst="rect">
            <a:avLst/>
          </a:prstGeom>
        </p:spPr>
      </p:pic>
      <p:pic>
        <p:nvPicPr>
          <p:cNvPr id="11" name="Picture 2" descr="Ma Gestion Locative - Home | Facebook">
            <a:extLst>
              <a:ext uri="{FF2B5EF4-FFF2-40B4-BE49-F238E27FC236}">
                <a16:creationId xmlns:a16="http://schemas.microsoft.com/office/drawing/2014/main" id="{3FE7FE6E-2A9A-4948-B3F0-26D241280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546" y="5865541"/>
            <a:ext cx="394368" cy="39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12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150" y="1290762"/>
            <a:ext cx="115697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Avec </a:t>
            </a:r>
            <a:r>
              <a:rPr lang="fr-FR" sz="2400" dirty="0">
                <a:solidFill>
                  <a:schemeClr val="bg1"/>
                </a:solidFill>
              </a:rPr>
              <a:t>un taux de </a:t>
            </a:r>
            <a:r>
              <a:rPr lang="fr-FR" sz="2400" b="1" dirty="0">
                <a:solidFill>
                  <a:schemeClr val="bg1"/>
                </a:solidFill>
              </a:rPr>
              <a:t> 2.50 % TTC </a:t>
            </a:r>
            <a:r>
              <a:rPr lang="fr-FR" sz="2400" dirty="0">
                <a:solidFill>
                  <a:schemeClr val="bg1"/>
                </a:solidFill>
              </a:rPr>
              <a:t>sur loyers et charges perçues l'assureur couvre :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• Sans plafond d’indemnisation </a:t>
            </a:r>
          </a:p>
          <a:p>
            <a:r>
              <a:rPr lang="fr-FR" sz="2400" dirty="0">
                <a:solidFill>
                  <a:schemeClr val="bg1"/>
                </a:solidFill>
              </a:rPr>
              <a:t>• Sans franchise </a:t>
            </a:r>
          </a:p>
          <a:p>
            <a:r>
              <a:rPr lang="fr-FR" sz="2400" dirty="0">
                <a:solidFill>
                  <a:schemeClr val="bg1"/>
                </a:solidFill>
              </a:rPr>
              <a:t>• Sans limite de durée dans le temps</a:t>
            </a:r>
          </a:p>
          <a:p>
            <a:r>
              <a:rPr lang="fr-FR" sz="2400" dirty="0">
                <a:solidFill>
                  <a:schemeClr val="bg1"/>
                </a:solidFill>
              </a:rPr>
              <a:t> • Protection juridique incluse </a:t>
            </a:r>
          </a:p>
          <a:p>
            <a:r>
              <a:rPr lang="fr-FR" sz="2400" dirty="0">
                <a:solidFill>
                  <a:schemeClr val="bg1"/>
                </a:solidFill>
              </a:rPr>
              <a:t>• Détériorations immobilières jusqu’à 10 000€ </a:t>
            </a:r>
          </a:p>
          <a:p>
            <a:r>
              <a:rPr lang="fr-FR" sz="2400" dirty="0">
                <a:solidFill>
                  <a:schemeClr val="bg1"/>
                </a:solidFill>
              </a:rPr>
              <a:t>• Avec paiement assuré le 5 de chaque mois (jour ouvré) </a:t>
            </a:r>
            <a:r>
              <a:rPr lang="fr-FR" sz="2400" dirty="0">
                <a:solidFill>
                  <a:srgbClr val="FF0000"/>
                </a:solidFill>
              </a:rPr>
              <a:t>même en cas </a:t>
            </a:r>
          </a:p>
          <a:p>
            <a:r>
              <a:rPr lang="fr-FR" sz="2400" dirty="0">
                <a:solidFill>
                  <a:srgbClr val="FF0000"/>
                </a:solidFill>
              </a:rPr>
              <a:t>d’impayé de locataire.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139371" y="380947"/>
            <a:ext cx="10474779" cy="696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b="1" dirty="0">
                <a:solidFill>
                  <a:srgbClr val="FF0066"/>
                </a:solidFill>
                <a:latin typeface="Calibri Light" panose="020F0302020204030204"/>
                <a:ea typeface="+mj-ea"/>
                <a:cs typeface="+mj-cs"/>
              </a:rPr>
              <a:t>Une garantie loyer impayé ultra compétitive</a:t>
            </a:r>
            <a:endParaRPr lang="fr-FR" sz="3200" dirty="0">
              <a:solidFill>
                <a:srgbClr val="FF0066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83254" y="1477376"/>
            <a:ext cx="10474779" cy="696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2000" b="1" dirty="0">
                <a:solidFill>
                  <a:prstClr val="black"/>
                </a:solidFill>
              </a:rPr>
              <a:t>La question à se poser = êtes-vous en mesure de régler vos échéances de prêt et vos charges sans loyer encaissé pendant 30 mois 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B364023-1B35-40EA-B920-AEB51A2E7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930" y="5473260"/>
            <a:ext cx="2769220" cy="1384610"/>
          </a:xfrm>
          <a:prstGeom prst="rect">
            <a:avLst/>
          </a:prstGeom>
        </p:spPr>
      </p:pic>
      <p:pic>
        <p:nvPicPr>
          <p:cNvPr id="11" name="Picture 2" descr="Ma Gestion Locative - Home | Facebook">
            <a:extLst>
              <a:ext uri="{FF2B5EF4-FFF2-40B4-BE49-F238E27FC236}">
                <a16:creationId xmlns:a16="http://schemas.microsoft.com/office/drawing/2014/main" id="{814E3331-1D02-428F-A4FD-2CEB95239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987" y="5567240"/>
            <a:ext cx="598325" cy="5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56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5DA0E938-031F-4940-98E1-96819063E276}"/>
              </a:ext>
            </a:extLst>
          </p:cNvPr>
          <p:cNvSpPr txBox="1"/>
          <p:nvPr/>
        </p:nvSpPr>
        <p:spPr>
          <a:xfrm>
            <a:off x="-159835" y="122663"/>
            <a:ext cx="125116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FF0066"/>
                </a:solidFill>
              </a:rPr>
              <a:t>Un service digital unique offert pour nos propriétaires et locataires</a:t>
            </a:r>
            <a:endParaRPr lang="fr-FR" sz="3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623774-2107-4FF2-B9A4-00379C610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2" y="1750741"/>
            <a:ext cx="6478858" cy="494757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90662F3-87A8-426A-868C-EC614FB9E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60" y="1750742"/>
            <a:ext cx="4931414" cy="464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601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13727</TotalTime>
  <Words>523</Words>
  <Application>Microsoft Office PowerPoint</Application>
  <PresentationFormat>Grand écran</PresentationFormat>
  <Paragraphs>75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alexia giovannetti</dc:creator>
  <cp:lastModifiedBy>jacquot.alexandre@laposte.net</cp:lastModifiedBy>
  <cp:revision>280</cp:revision>
  <dcterms:created xsi:type="dcterms:W3CDTF">2015-01-19T07:21:10Z</dcterms:created>
  <dcterms:modified xsi:type="dcterms:W3CDTF">2022-04-19T07:04:21Z</dcterms:modified>
</cp:coreProperties>
</file>